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sldIdLst>
    <p:sldId id="291" r:id="rId2"/>
    <p:sldId id="256" r:id="rId3"/>
    <p:sldId id="258" r:id="rId4"/>
    <p:sldId id="300" r:id="rId5"/>
    <p:sldId id="269" r:id="rId6"/>
    <p:sldId id="259" r:id="rId7"/>
    <p:sldId id="301" r:id="rId8"/>
    <p:sldId id="270" r:id="rId9"/>
    <p:sldId id="260" r:id="rId10"/>
    <p:sldId id="302" r:id="rId11"/>
    <p:sldId id="271" r:id="rId12"/>
    <p:sldId id="306" r:id="rId13"/>
    <p:sldId id="261" r:id="rId14"/>
    <p:sldId id="303" r:id="rId15"/>
    <p:sldId id="272" r:id="rId16"/>
    <p:sldId id="262" r:id="rId17"/>
    <p:sldId id="304" r:id="rId18"/>
    <p:sldId id="273" r:id="rId19"/>
    <p:sldId id="305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F18"/>
    <a:srgbClr val="FFCA10"/>
    <a:srgbClr val="FF1DF4"/>
    <a:srgbClr val="1CFFF9"/>
    <a:srgbClr val="F8FF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7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A40B762F-EF08-439C-83F0-47B331261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9019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4E619-FF09-4E0B-994B-1DA026E3E5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55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E205E-B34C-4DDD-BF95-72446C82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324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3168F-D13C-4897-B105-7299A0C247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8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B7DED-6A45-4994-A7FB-A3B00C56D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814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36BA6-00E0-4FE9-8902-4D990EBA50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8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F950B-DAD6-4E3E-AA1D-61F78C49D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275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C8449-ABE0-4DAF-BD08-FC8C2C85A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56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0E800-498C-48F0-8061-06D4963571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78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F1525-BD47-4EA1-9B4E-90583128F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22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1F113-2FA4-4DDF-80D3-F580B76E1E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996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8480C-3DFC-4C66-86C9-EDE71C91C5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72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12700" dir="2700000" algn="ctr" rotWithShape="0">
              <a:srgbClr val="80808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>
            <a:outerShdw dist="12700" dir="2700000" algn="ctr" rotWithShape="0">
              <a:srgbClr val="80808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BB000FC-D939-4693-978D-42E8E1EBC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66"/>
        </a:buClr>
        <a:buFont typeface="Wingdings" pitchFamily="2" charset="2"/>
        <a:buChar char="w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43200"/>
            <a:ext cx="82296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An Introduction to </a:t>
            </a:r>
            <a:b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Media Literacy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#3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200400"/>
            <a:ext cx="6781800" cy="3276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5400" smtClean="0"/>
              <a:t>How might different people understand this message differently than me?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Do you watch the same shows as…..</a:t>
            </a:r>
            <a:endParaRPr lang="en-US" dirty="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438400"/>
            <a:ext cx="8077200" cy="4144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Same message interpreted by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different audiences.</a:t>
            </a:r>
            <a:endParaRPr lang="en-US" dirty="0" smtClean="0"/>
          </a:p>
        </p:txBody>
      </p:sp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3810000" y="52578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Your Teachers?</a:t>
            </a:r>
          </a:p>
        </p:txBody>
      </p:sp>
      <p:sp>
        <p:nvSpPr>
          <p:cNvPr id="12293" name="TextBox 12"/>
          <p:cNvSpPr txBox="1">
            <a:spLocks noChangeArrowheads="1"/>
          </p:cNvSpPr>
          <p:nvPr/>
        </p:nvSpPr>
        <p:spPr bwMode="auto">
          <a:xfrm>
            <a:off x="3962400" y="38100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Your Parents?</a:t>
            </a:r>
          </a:p>
        </p:txBody>
      </p:sp>
      <p:sp>
        <p:nvSpPr>
          <p:cNvPr id="12294" name="TextBox 13"/>
          <p:cNvSpPr txBox="1">
            <a:spLocks noChangeArrowheads="1"/>
          </p:cNvSpPr>
          <p:nvPr/>
        </p:nvSpPr>
        <p:spPr bwMode="auto">
          <a:xfrm>
            <a:off x="533400" y="43434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Your Classmates?</a:t>
            </a:r>
          </a:p>
        </p:txBody>
      </p:sp>
      <p:sp>
        <p:nvSpPr>
          <p:cNvPr id="12295" name="TextBox 14"/>
          <p:cNvSpPr txBox="1">
            <a:spLocks noChangeArrowheads="1"/>
          </p:cNvSpPr>
          <p:nvPr/>
        </p:nvSpPr>
        <p:spPr bwMode="auto">
          <a:xfrm>
            <a:off x="762000" y="5726113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Younger cousins?</a:t>
            </a:r>
          </a:p>
        </p:txBody>
      </p:sp>
      <p:sp>
        <p:nvSpPr>
          <p:cNvPr id="12296" name="TextBox 15"/>
          <p:cNvSpPr txBox="1">
            <a:spLocks noChangeArrowheads="1"/>
          </p:cNvSpPr>
          <p:nvPr/>
        </p:nvSpPr>
        <p:spPr bwMode="auto">
          <a:xfrm>
            <a:off x="6019800" y="4713288"/>
            <a:ext cx="243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Your Grandparent?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73100" y="317500"/>
            <a:ext cx="7785100" cy="1358900"/>
          </a:xfrm>
        </p:spPr>
        <p:txBody>
          <a:bodyPr/>
          <a:lstStyle/>
          <a:p>
            <a:r>
              <a:rPr lang="en-US" smtClean="0"/>
              <a:t>What do you think of when you see this?</a:t>
            </a:r>
          </a:p>
        </p:txBody>
      </p:sp>
      <p:pic>
        <p:nvPicPr>
          <p:cNvPr id="2" name="Pantene Conditioner Ad 2007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7400" y="1981200"/>
            <a:ext cx="5029200" cy="411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#4</a:t>
            </a:r>
            <a:endParaRPr lang="en-US" sz="54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629400" cy="27432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Media have embedded values and points of view.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#4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2590800"/>
            <a:ext cx="7162800" cy="3733800"/>
          </a:xfrm>
        </p:spPr>
        <p:txBody>
          <a:bodyPr/>
          <a:lstStyle/>
          <a:p>
            <a:pPr eaLnBrk="1" hangingPunct="1"/>
            <a:r>
              <a:rPr lang="en-US" sz="4800" smtClean="0"/>
              <a:t>What values, lifestyles and points of view are represented in, or omitted from this message?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4638"/>
            <a:ext cx="8001000" cy="1706562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What stereotypes do the media continue to maintain or preserve?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673350"/>
            <a:ext cx="7772400" cy="342265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                           </a:t>
            </a:r>
          </a:p>
        </p:txBody>
      </p:sp>
      <p:pic>
        <p:nvPicPr>
          <p:cNvPr id="16388" name="Picture 4" descr="elderly wom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38400"/>
            <a:ext cx="2076450" cy="2438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hip h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63" y="2438400"/>
            <a:ext cx="1717675" cy="2438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ispanic te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474913"/>
            <a:ext cx="2362200" cy="1487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10" descr="pro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4267200"/>
            <a:ext cx="1831975" cy="1905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11" descr="pit bul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105400"/>
            <a:ext cx="2057400" cy="1530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#5</a:t>
            </a:r>
            <a:endParaRPr lang="en-US" sz="540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77000" cy="25908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Most media messages are organized to gain profit and/or power.</a:t>
            </a:r>
            <a:endParaRPr lang="en-US" sz="4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#5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3810000"/>
            <a:ext cx="6477000" cy="2514600"/>
          </a:xfrm>
        </p:spPr>
        <p:txBody>
          <a:bodyPr/>
          <a:lstStyle/>
          <a:p>
            <a:pPr eaLnBrk="1" hangingPunct="1"/>
            <a:r>
              <a:rPr lang="en-US" sz="5400" smtClean="0"/>
              <a:t>Why was this created?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Is the media</a:t>
            </a: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’</a:t>
            </a: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 purpose to help you or to buy you?</a:t>
            </a:r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                      </a:t>
            </a:r>
          </a:p>
        </p:txBody>
      </p:sp>
      <p:pic>
        <p:nvPicPr>
          <p:cNvPr id="20484" name="Picture 4" descr="at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2209800"/>
            <a:ext cx="1624012" cy="220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vi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209800"/>
            <a:ext cx="2209800" cy="1870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special 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343400"/>
            <a:ext cx="1598613" cy="2286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tropican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962400"/>
            <a:ext cx="2590800" cy="172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09600" y="12700"/>
            <a:ext cx="7924800" cy="1358900"/>
          </a:xfrm>
        </p:spPr>
        <p:txBody>
          <a:bodyPr/>
          <a:lstStyle/>
          <a:p>
            <a:pPr eaLnBrk="1" hangingPunct="1"/>
            <a:r>
              <a:rPr lang="en-US" u="sng" dirty="0" smtClean="0"/>
              <a:t>Assignment—</a:t>
            </a:r>
            <a:br>
              <a:rPr lang="en-US" u="sng" dirty="0" smtClean="0"/>
            </a:br>
            <a:r>
              <a:rPr lang="en-US" u="sng" dirty="0" smtClean="0"/>
              <a:t>Class </a:t>
            </a:r>
            <a:r>
              <a:rPr lang="en-US" u="sng" dirty="0" smtClean="0"/>
              <a:t>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001000" cy="6019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Find </a:t>
            </a:r>
            <a:r>
              <a:rPr lang="en-US" dirty="0" smtClean="0"/>
              <a:t>two</a:t>
            </a:r>
            <a:r>
              <a:rPr lang="en-US" dirty="0" smtClean="0"/>
              <a:t> advertisements</a:t>
            </a:r>
          </a:p>
          <a:p>
            <a:pPr lvl="1" eaLnBrk="1" hangingPunct="1">
              <a:defRPr/>
            </a:pPr>
            <a:r>
              <a:rPr lang="en-US" dirty="0" smtClean="0"/>
              <a:t>DO NOT TEAR THEM OUT</a:t>
            </a:r>
          </a:p>
          <a:p>
            <a:pPr lvl="1" eaLnBrk="1" hangingPunct="1">
              <a:defRPr/>
            </a:pPr>
            <a:r>
              <a:rPr lang="en-US" dirty="0" smtClean="0"/>
              <a:t>On a sheet of paper:</a:t>
            </a:r>
          </a:p>
          <a:p>
            <a:pPr lvl="2" eaLnBrk="1" hangingPunct="1">
              <a:defRPr/>
            </a:pPr>
            <a:r>
              <a:rPr lang="en-US" dirty="0" smtClean="0">
                <a:cs typeface="+mn-cs"/>
              </a:rPr>
              <a:t>Describe the Ad—1-2 sentences so I could find it if I needed to</a:t>
            </a:r>
          </a:p>
          <a:p>
            <a:pPr lvl="2" eaLnBrk="1" hangingPunct="1">
              <a:defRPr/>
            </a:pPr>
            <a:r>
              <a:rPr lang="en-US" dirty="0" smtClean="0">
                <a:cs typeface="+mn-cs"/>
              </a:rPr>
              <a:t>Answer each of the 5 questions</a:t>
            </a:r>
          </a:p>
          <a:p>
            <a:pPr lvl="2" eaLnBrk="1" hangingPunct="1">
              <a:defRPr/>
            </a:pPr>
            <a:r>
              <a:rPr lang="en-US" dirty="0" smtClean="0">
                <a:cs typeface="+mn-cs"/>
              </a:rPr>
              <a:t>Make sure your name (s) is on it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You may work with 1 other person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Bring to Mrs. Ferris when done</a:t>
            </a:r>
            <a:r>
              <a:rPr lang="en-US" dirty="0" smtClean="0">
                <a:cs typeface="+mn-cs"/>
              </a:rPr>
              <a:t/>
            </a:r>
            <a:br>
              <a:rPr lang="en-US" dirty="0" smtClean="0">
                <a:cs typeface="+mn-cs"/>
              </a:rPr>
            </a:b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The 5 Key Concepts and Questions of Media Literacy</a:t>
            </a:r>
            <a:endParaRPr lang="en-US" sz="540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The basis for this presentation and the consumption of all media.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#1</a:t>
            </a:r>
            <a:endParaRPr lang="en-US" sz="54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400800" cy="2286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All media messages are constructed.</a:t>
            </a:r>
            <a:endParaRPr lang="en-US" sz="5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#1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3810000"/>
            <a:ext cx="6400800" cy="2133600"/>
          </a:xfrm>
        </p:spPr>
        <p:txBody>
          <a:bodyPr/>
          <a:lstStyle/>
          <a:p>
            <a:pPr eaLnBrk="1" hangingPunct="1"/>
            <a:r>
              <a:rPr lang="en-US" sz="5400" smtClean="0"/>
              <a:t>Who created this message?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Constructed = Purposeful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…</a:t>
            </a:r>
            <a:r>
              <a:rPr lang="en-US" u="sng" dirty="0" smtClean="0">
                <a:solidFill>
                  <a:srgbClr val="FF0F1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not always truthful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…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Story Telling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096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2179638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Drink </a:t>
            </a:r>
            <a:r>
              <a:rPr lang="en-US" sz="3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Muscle Milk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and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you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’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ll have biceps like him!</a:t>
            </a:r>
            <a:endParaRPr lang="en-US" sz="23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148" name="Picture 1028" descr="muscle mi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200400"/>
            <a:ext cx="1603375" cy="1828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1029" descr="pante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54263"/>
            <a:ext cx="1725613" cy="1882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7" name="Text Box 1031"/>
          <p:cNvSpPr txBox="1">
            <a:spLocks noChangeArrowheads="1"/>
          </p:cNvSpPr>
          <p:nvPr/>
        </p:nvSpPr>
        <p:spPr bwMode="auto">
          <a:xfrm>
            <a:off x="4038600" y="3733800"/>
            <a:ext cx="4953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Use </a:t>
            </a:r>
            <a:r>
              <a:rPr lang="en-US" sz="3000" i="1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Pantene </a:t>
            </a: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products and your hair will look like hers!</a:t>
            </a: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pic>
        <p:nvPicPr>
          <p:cNvPr id="6151" name="Picture 1032" descr="proactiv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334000"/>
            <a:ext cx="2133600" cy="1371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2" name="Text Box 1033"/>
          <p:cNvSpPr txBox="1">
            <a:spLocks noChangeArrowheads="1"/>
          </p:cNvSpPr>
          <p:nvPr/>
        </p:nvSpPr>
        <p:spPr bwMode="auto">
          <a:xfrm>
            <a:off x="4289425" y="5935663"/>
            <a:ext cx="43973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40970" name="Text Box 1034"/>
          <p:cNvSpPr txBox="1">
            <a:spLocks noChangeArrowheads="1"/>
          </p:cNvSpPr>
          <p:nvPr/>
        </p:nvSpPr>
        <p:spPr bwMode="auto">
          <a:xfrm>
            <a:off x="3733800" y="5105400"/>
            <a:ext cx="381000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Use </a:t>
            </a:r>
            <a:r>
              <a:rPr lang="en-US" sz="3000" i="1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Proactiv</a:t>
            </a: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 and you will be as successful as Jessica Simpson!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#2</a:t>
            </a:r>
            <a:endParaRPr lang="en-US" sz="54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6600"/>
            <a:ext cx="6934200" cy="3200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Media messages are constructed using a creative language with its own rules.</a:t>
            </a:r>
            <a:endParaRPr lang="en-US" sz="5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#2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3810000"/>
            <a:ext cx="6477000" cy="2514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5400" smtClean="0"/>
              <a:t>What techniques were used to attract my attention?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5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Identifiable Techniques</a:t>
            </a:r>
            <a:endParaRPr lang="en-US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5000" smtClean="0">
                <a:solidFill>
                  <a:srgbClr val="F8FF5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</a:t>
            </a:r>
            <a:r>
              <a:rPr lang="en-US" sz="5000" smtClean="0">
                <a:solidFill>
                  <a:srgbClr val="1CFFF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sz="5000" smtClean="0">
                <a:solidFill>
                  <a:srgbClr val="FF1DF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en-US" sz="5000" smtClean="0">
                <a:solidFill>
                  <a:srgbClr val="FFC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en-US" sz="500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sz="5000" smtClean="0">
                <a:solidFill>
                  <a:srgbClr val="FF0F1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</a:t>
            </a:r>
            <a:r>
              <a:rPr lang="en-US" sz="5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5000" smtClean="0">
                <a:solidFill>
                  <a:srgbClr val="F8FF5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en-US" sz="5000" smtClean="0">
                <a:solidFill>
                  <a:srgbClr val="1CFFF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lang="en-US" sz="5000" smtClean="0">
                <a:solidFill>
                  <a:srgbClr val="FF1DF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</a:t>
            </a:r>
            <a:r>
              <a:rPr lang="en-US" sz="5000" smtClean="0">
                <a:solidFill>
                  <a:srgbClr val="FFC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lang="en-US" sz="500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sz="5000" smtClean="0">
                <a:solidFill>
                  <a:srgbClr val="FF0F1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</a:t>
            </a:r>
            <a:endParaRPr lang="en-US" smtClean="0"/>
          </a:p>
        </p:txBody>
      </p:sp>
      <p:pic>
        <p:nvPicPr>
          <p:cNvPr id="9220" name="Picture 4" descr="golden arch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47800"/>
            <a:ext cx="12954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swoo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09800"/>
            <a:ext cx="1600200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7" descr="targ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971800"/>
            <a:ext cx="14478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6858000" y="3810000"/>
            <a:ext cx="1676400" cy="62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5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Logos</a:t>
            </a:r>
            <a:endParaRPr lang="en-US">
              <a:ea typeface="+mn-ea"/>
            </a:endParaRP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228600" y="4953000"/>
            <a:ext cx="868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381000" y="4800600"/>
            <a:ext cx="8534400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500" u="sng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Slogans</a:t>
            </a:r>
            <a:endParaRPr lang="en-US" sz="3000"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  <a:p>
            <a:pPr>
              <a:defRPr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	•Just Do It		•Mmmm Mmmm Good!</a:t>
            </a:r>
          </a:p>
          <a:p>
            <a:pPr>
              <a:defRPr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	•Like a Rock	•Have it Your Way</a:t>
            </a:r>
          </a:p>
        </p:txBody>
      </p:sp>
      <p:pic>
        <p:nvPicPr>
          <p:cNvPr id="9226" name="Picture 13" descr="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971800"/>
            <a:ext cx="134461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2057400" y="4056063"/>
            <a:ext cx="1336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533400" y="3886200"/>
            <a:ext cx="27432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Close-Up Camera Angles</a:t>
            </a:r>
            <a:endParaRPr lang="en-US" sz="2000"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#3</a:t>
            </a:r>
            <a:endParaRPr lang="en-US" sz="54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858000" cy="3124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Different people experience the same media message differently.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lm Seas">
  <a:themeElements>
    <a:clrScheme name="Calm Seas 1">
      <a:dk1>
        <a:srgbClr val="010199"/>
      </a:dk1>
      <a:lt1>
        <a:srgbClr val="FFFFFF"/>
      </a:lt1>
      <a:dk2>
        <a:srgbClr val="A2B3DD"/>
      </a:dk2>
      <a:lt2>
        <a:srgbClr val="FFFFFF"/>
      </a:lt2>
      <a:accent1>
        <a:srgbClr val="33CCCC"/>
      </a:accent1>
      <a:accent2>
        <a:srgbClr val="00C600"/>
      </a:accent2>
      <a:accent3>
        <a:srgbClr val="CED6EB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Calm Seas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lm Seas 1">
        <a:dk1>
          <a:srgbClr val="010199"/>
        </a:dk1>
        <a:lt1>
          <a:srgbClr val="FFFFFF"/>
        </a:lt1>
        <a:dk2>
          <a:srgbClr val="A2B3DD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CED6EB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m Seas 2">
        <a:dk1>
          <a:srgbClr val="000066"/>
        </a:dk1>
        <a:lt1>
          <a:srgbClr val="FFFFFF"/>
        </a:lt1>
        <a:dk2>
          <a:srgbClr val="A2B3DD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CED6EB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m Seas 3">
        <a:dk1>
          <a:srgbClr val="000000"/>
        </a:dk1>
        <a:lt1>
          <a:srgbClr val="FFFFFF"/>
        </a:lt1>
        <a:dk2>
          <a:srgbClr val="A2B3DD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CED6EB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m Seas 4">
        <a:dk1>
          <a:srgbClr val="003366"/>
        </a:dk1>
        <a:lt1>
          <a:srgbClr val="FFFFFF"/>
        </a:lt1>
        <a:dk2>
          <a:srgbClr val="A2B3DD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CED6EB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2004:Templates:Presentations:Designs:Calm Seas</Template>
  <TotalTime>730</TotalTime>
  <Words>313</Words>
  <Application>Microsoft Office PowerPoint</Application>
  <PresentationFormat>On-screen Show (4:3)</PresentationFormat>
  <Paragraphs>57</Paragraphs>
  <Slides>19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Calm Seas</vt:lpstr>
      <vt:lpstr>    An Introduction to  Media Literacy   </vt:lpstr>
      <vt:lpstr>The 5 Key Concepts and Questions of Media Literacy</vt:lpstr>
      <vt:lpstr>Concept #1</vt:lpstr>
      <vt:lpstr>Question #1</vt:lpstr>
      <vt:lpstr> Constructed = Purposeful…not always truthful…Story Telling </vt:lpstr>
      <vt:lpstr>Concept #2</vt:lpstr>
      <vt:lpstr>Question #2</vt:lpstr>
      <vt:lpstr>Identifiable Techniques</vt:lpstr>
      <vt:lpstr>Concept #3</vt:lpstr>
      <vt:lpstr>Question #3</vt:lpstr>
      <vt:lpstr>Do you watch the same shows as…..</vt:lpstr>
      <vt:lpstr>What do you think of when you see this?</vt:lpstr>
      <vt:lpstr>Concept #4</vt:lpstr>
      <vt:lpstr>Question #4</vt:lpstr>
      <vt:lpstr>What stereotypes do the media continue to maintain or preserve?</vt:lpstr>
      <vt:lpstr>Concept #5</vt:lpstr>
      <vt:lpstr>Question #5</vt:lpstr>
      <vt:lpstr>Is the media’s purpose to help you or to buy you?</vt:lpstr>
      <vt:lpstr>Assignment— Class Activity</vt:lpstr>
    </vt:vector>
  </TitlesOfParts>
  <Company>South Redford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5 Key Concepts and Questions of Media Literacy</dc:title>
  <dc:creator>Erin Ferris</dc:creator>
  <cp:lastModifiedBy>Ferris, Erin</cp:lastModifiedBy>
  <cp:revision>37</cp:revision>
  <dcterms:created xsi:type="dcterms:W3CDTF">2007-01-23T15:44:27Z</dcterms:created>
  <dcterms:modified xsi:type="dcterms:W3CDTF">2012-09-06T15:40:49Z</dcterms:modified>
</cp:coreProperties>
</file>